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27"/>
  </p:notesMasterIdLst>
  <p:sldIdLst>
    <p:sldId id="256" r:id="rId4"/>
    <p:sldId id="3385" r:id="rId5"/>
    <p:sldId id="4368" r:id="rId6"/>
    <p:sldId id="5014" r:id="rId7"/>
    <p:sldId id="5015" r:id="rId8"/>
    <p:sldId id="5053" r:id="rId9"/>
    <p:sldId id="5054" r:id="rId10"/>
    <p:sldId id="5016" r:id="rId11"/>
    <p:sldId id="5017" r:id="rId12"/>
    <p:sldId id="5018" r:id="rId13"/>
    <p:sldId id="5019" r:id="rId14"/>
    <p:sldId id="5020" r:id="rId15"/>
    <p:sldId id="5021" r:id="rId16"/>
    <p:sldId id="5022" r:id="rId17"/>
    <p:sldId id="5023" r:id="rId18"/>
    <p:sldId id="5024" r:id="rId19"/>
    <p:sldId id="5025" r:id="rId20"/>
    <p:sldId id="5026" r:id="rId21"/>
    <p:sldId id="477" r:id="rId22"/>
    <p:sldId id="399" r:id="rId23"/>
    <p:sldId id="409" r:id="rId24"/>
    <p:sldId id="481" r:id="rId25"/>
    <p:sldId id="482" r:id="rId2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AP MDG Training Objectives &amp; Agenda" id="{F713ACD1-E552-467B-8F91-B6566C8CEEFC}">
          <p14:sldIdLst>
            <p14:sldId id="256"/>
            <p14:sldId id="410"/>
            <p14:sldId id="3398"/>
            <p14:sldId id="4065"/>
            <p14:sldId id="3385"/>
          </p14:sldIdLst>
        </p14:section>
        <p14:section name="Lesson 1: Overview of Enterprise Information Management" id="{9E19A553-1249-4EEC-8CCD-DF28CF093217}">
          <p14:sldIdLst>
            <p14:sldId id="4981"/>
            <p14:sldId id="4761"/>
            <p14:sldId id="4762"/>
            <p14:sldId id="4982"/>
            <p14:sldId id="4983"/>
            <p14:sldId id="4984"/>
            <p14:sldId id="4985"/>
            <p14:sldId id="4986"/>
            <p14:sldId id="4987"/>
            <p14:sldId id="4988"/>
            <p14:sldId id="4989"/>
            <p14:sldId id="4990"/>
            <p14:sldId id="4991"/>
            <p14:sldId id="4996"/>
            <p14:sldId id="4997"/>
            <p14:sldId id="4998"/>
            <p14:sldId id="4999"/>
            <p14:sldId id="5000"/>
            <p14:sldId id="5001"/>
            <p14:sldId id="5002"/>
          </p14:sldIdLst>
        </p14:section>
        <p14:section name="Lesson 2: Introduction to Master Data Governance" id="{DEE839AB-8535-42DE-B342-5D94AFBCE696}">
          <p14:sldIdLst>
            <p14:sldId id="3334"/>
            <p14:sldId id="5007"/>
            <p14:sldId id="5013"/>
            <p14:sldId id="5003"/>
            <p14:sldId id="5004"/>
            <p14:sldId id="5011"/>
            <p14:sldId id="5005"/>
            <p14:sldId id="5006"/>
            <p14:sldId id="4351"/>
            <p14:sldId id="5012"/>
            <p14:sldId id="5008"/>
            <p14:sldId id="5009"/>
            <p14:sldId id="5010"/>
            <p14:sldId id="4382"/>
          </p14:sldIdLst>
        </p14:section>
        <p14:section name="Lesson 3: MDG Architecture" id="{5D038688-95D7-46C9-B882-6066D8EEE70E}">
          <p14:sldIdLst>
            <p14:sldId id="4066"/>
            <p14:sldId id="4368"/>
            <p14:sldId id="5014"/>
            <p14:sldId id="5015"/>
            <p14:sldId id="5053"/>
            <p14:sldId id="5054"/>
            <p14:sldId id="5016"/>
            <p14:sldId id="5017"/>
            <p14:sldId id="5018"/>
            <p14:sldId id="5019"/>
            <p14:sldId id="5020"/>
            <p14:sldId id="5021"/>
            <p14:sldId id="5022"/>
            <p14:sldId id="5023"/>
            <p14:sldId id="5024"/>
            <p14:sldId id="5025"/>
            <p14:sldId id="5026"/>
            <p14:sldId id="477"/>
            <p14:sldId id="399"/>
            <p14:sldId id="409"/>
            <p14:sldId id="481"/>
            <p14:sldId id="48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8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8605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4358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7392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818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993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285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241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795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3184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155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303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7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37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081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5130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551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147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147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325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, icon&#10;&#10;Description automatically generated">
            <a:extLst>
              <a:ext uri="{FF2B5EF4-FFF2-40B4-BE49-F238E27FC236}">
                <a16:creationId xmlns="" xmlns:a16="http://schemas.microsoft.com/office/drawing/2014/main" id="{0606BC3F-57EA-569F-F6DF-DA709A9BF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3" name="Picture 2" descr="Logo, icon&#10;&#10;Description automatically generated">
            <a:extLst>
              <a:ext uri="{FF2B5EF4-FFF2-40B4-BE49-F238E27FC236}">
                <a16:creationId xmlns="" xmlns:a16="http://schemas.microsoft.com/office/drawing/2014/main" id="{EC879BA7-4AEA-CD94-59FF-4BB0936CF2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="" xmlns:a16="http://schemas.microsoft.com/office/drawing/2014/main" id="{66DACF3C-4433-7C34-71E2-F3D8C4052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9906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54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95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www.anubhavtrainings.com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15C91ED3-D3A9-29D1-8890-B310F24E1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93C189DA-6930-FEA4-0A94-8F28AEFF7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www.anubhavtrainings.com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DE71FD8F-F02E-36A7-6EF4-05FD48DF93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="" xmlns:a16="http://schemas.microsoft.com/office/drawing/2014/main" id="{3814A210-DBBE-B1E8-5B37-E230F46FC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www.anubhavtrainings.com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="" xmlns:a16="http://schemas.microsoft.com/office/drawing/2014/main" id="{18C2E543-81D0-A5A1-D800-7284672B7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www.anubhavtrainings.com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="" xmlns:a16="http://schemas.microsoft.com/office/drawing/2014/main" id="{AB51A69F-2359-4B2A-88B0-303AA5DDA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="" xmlns:a16="http://schemas.microsoft.com/office/drawing/2014/main" id="{79AFCAD5-FF24-7111-3D81-3A8932C97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www.anubhavtrainings.com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icon&#10;&#10;Description automatically generated">
            <a:extLst>
              <a:ext uri="{FF2B5EF4-FFF2-40B4-BE49-F238E27FC236}">
                <a16:creationId xmlns="" xmlns:a16="http://schemas.microsoft.com/office/drawing/2014/main" id="{1C4A9E93-CB01-4C32-075B-500A6CB0CF2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4A04C9-B3CE-D434-A234-BC85CDE090A3}"/>
              </a:ext>
            </a:extLst>
          </p:cNvPr>
          <p:cNvSpPr txBox="1"/>
          <p:nvPr userDrawn="1"/>
        </p:nvSpPr>
        <p:spPr>
          <a:xfrm>
            <a:off x="69273" y="64886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www.anubhavtrainings.com</a:t>
            </a:r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6" r:id="rId15"/>
    <p:sldLayoutId id="2147483827" r:id="rId16"/>
    <p:sldLayoutId id="2147483828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BE73B447-DCCA-3659-33A3-1A3FD3E9744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800A2AA7-6E89-541E-F38A-82E8191488A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88740" y="95375"/>
            <a:ext cx="472520" cy="466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4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9906001" cy="6705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</a:t>
            </a: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3200" b="1" kern="12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SAP MDG – 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Deployment, Synchronization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Synchronizing Object creation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9DB8F03-2E33-0FDB-57B4-5E797550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1282" r="33077" b="43162"/>
          <a:stretch/>
        </p:blipFill>
        <p:spPr>
          <a:xfrm>
            <a:off x="393056" y="1219200"/>
            <a:ext cx="9131944" cy="4946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074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creation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1C73CE-1285-18EA-75D3-BCCDC7347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6752" r="31538" b="25385"/>
          <a:stretch/>
        </p:blipFill>
        <p:spPr>
          <a:xfrm>
            <a:off x="633712" y="1029685"/>
            <a:ext cx="7912744" cy="55389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4092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7" name="object 2">
            <a:extLst>
              <a:ext uri="{FF2B5EF4-FFF2-40B4-BE49-F238E27FC236}">
                <a16:creationId xmlns="" xmlns:a16="http://schemas.microsoft.com/office/drawing/2014/main" id="{1528E67C-9BC7-4BA2-ABA0-5752057D7704}"/>
              </a:ext>
            </a:extLst>
          </p:cNvPr>
          <p:cNvSpPr txBox="1">
            <a:spLocks/>
          </p:cNvSpPr>
          <p:nvPr/>
        </p:nvSpPr>
        <p:spPr>
          <a:xfrm>
            <a:off x="304800" y="808118"/>
            <a:ext cx="7848600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 algn="l"/>
            <a:r>
              <a:rPr lang="en-US" sz="195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: Insert Objects</a:t>
            </a:r>
            <a:endParaRPr lang="en-IN" sz="1950" b="1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="" xmlns:a16="http://schemas.microsoft.com/office/drawing/2014/main" id="{B4B800BB-9B91-4781-8B4F-713E3FE55A9B}"/>
              </a:ext>
            </a:extLst>
          </p:cNvPr>
          <p:cNvSpPr txBox="1">
            <a:spLocks/>
          </p:cNvSpPr>
          <p:nvPr/>
        </p:nvSpPr>
        <p:spPr>
          <a:xfrm>
            <a:off x="423141" y="3429000"/>
            <a:ext cx="7848600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 algn="l"/>
            <a:r>
              <a:rPr lang="en-US" sz="195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Hierarchy</a:t>
            </a:r>
            <a:endParaRPr lang="en-IN" sz="195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C3A0A82-B7DA-EEC9-A7AE-4A2FD4E5D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3" t="19915" r="26924" b="62308"/>
          <a:stretch/>
        </p:blipFill>
        <p:spPr>
          <a:xfrm>
            <a:off x="-19050" y="1296756"/>
            <a:ext cx="9232852" cy="1967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AF9A67-8964-69BE-04F8-C25BBCBD2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1" t="40427" r="27692" b="43982"/>
          <a:stretch/>
        </p:blipFill>
        <p:spPr>
          <a:xfrm>
            <a:off x="810492" y="3921662"/>
            <a:ext cx="8285015" cy="17173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930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70182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Distribution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71AED7-08B5-02B9-4DBC-E63BF2D2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9487" r="30769" b="24017"/>
          <a:stretch/>
        </p:blipFill>
        <p:spPr>
          <a:xfrm>
            <a:off x="838200" y="1133475"/>
            <a:ext cx="8014566" cy="53430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79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70182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Distribution Log: SCDT_LOG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97CE738-3514-AE64-61CA-489323A0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1" t="30855" r="33847" b="17179"/>
          <a:stretch/>
        </p:blipFill>
        <p:spPr>
          <a:xfrm>
            <a:off x="1066800" y="1143000"/>
            <a:ext cx="6477000" cy="5127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063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81633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Distribution Log example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3FE988-3966-29C9-518E-79CF47A7B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36325" r="27692" b="40427"/>
          <a:stretch/>
        </p:blipFill>
        <p:spPr>
          <a:xfrm>
            <a:off x="269954" y="1514475"/>
            <a:ext cx="9121588" cy="2819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679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85051A-1DC3-4774-981F-14C2606F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242060"/>
            <a:ext cx="7543800" cy="5214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</a:t>
            </a:r>
            <a:endParaRPr lang="en-IN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965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699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comparison based on synchronization group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A3CC797-E167-4748-9292-87D3C5F2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31282"/>
            <a:ext cx="6553200" cy="51660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181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699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comparison result: example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634F97-A3F9-BE26-85BB-F65A6C74C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8" t="32223" r="27692" b="45897"/>
          <a:stretch/>
        </p:blipFill>
        <p:spPr>
          <a:xfrm>
            <a:off x="566440" y="1676400"/>
            <a:ext cx="8773120" cy="2514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466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4901127-A0DF-49B8-8FA4-C5370BB8DF49}"/>
              </a:ext>
            </a:extLst>
          </p:cNvPr>
          <p:cNvSpPr/>
          <p:nvPr/>
        </p:nvSpPr>
        <p:spPr>
          <a:xfrm>
            <a:off x="165059" y="855418"/>
            <a:ext cx="4787941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1</a:t>
            </a:r>
          </a:p>
          <a:p>
            <a:pPr lvl="0"/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 – Overview of Enterprise Information Management  </a:t>
            </a:r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pt-B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2  - Introduction to Master Data Governance 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2 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</a:t>
            </a:r>
            <a:r>
              <a:rPr lang="pt-B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3  -  MDG Architecture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4 –  </a:t>
            </a:r>
            <a:r>
              <a:rPr lang="en-US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MDG Data Domains &amp; Deployment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  <a:p>
            <a:endParaRPr lang="en-US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5 –  Data Modelling 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6 –  Configurations, standard &amp; extended models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4 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7 – Hierarchies &amp; relationships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8 -  Standard &amp; Custom Data Models </a:t>
            </a:r>
          </a:p>
          <a:p>
            <a:endParaRPr lang="pt-B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(Exercises)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9 -  Data Model – extensibility use cases </a:t>
            </a:r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2618EF37-67A7-4AEC-B4B5-04D3ADA0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0" y="257544"/>
            <a:ext cx="8208470" cy="519897"/>
          </a:xfrm>
        </p:spPr>
        <p:txBody>
          <a:bodyPr/>
          <a:lstStyle/>
          <a:p>
            <a:r>
              <a:rPr lang="en-US" sz="1800" dirty="0"/>
              <a:t>1. </a:t>
            </a:r>
            <a:r>
              <a:rPr lang="en-US" sz="1600" dirty="0"/>
              <a:t>SAP MDG Training Objectives &amp; Agenda: Training schedule</a:t>
            </a:r>
            <a:r>
              <a:rPr lang="id-ID" sz="1600" dirty="0"/>
              <a:t/>
            </a:r>
            <a:br>
              <a:rPr lang="id-ID" sz="1600" dirty="0"/>
            </a:br>
            <a:endParaRPr lang="en-US" sz="1600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59E63C25-0F52-4D6C-B334-E89E2D31B39B}"/>
              </a:ext>
            </a:extLst>
          </p:cNvPr>
          <p:cNvSpPr/>
          <p:nvPr/>
        </p:nvSpPr>
        <p:spPr>
          <a:xfrm>
            <a:off x="146776" y="331711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992A581-2566-4464-B866-20B76F32C137}"/>
              </a:ext>
            </a:extLst>
          </p:cNvPr>
          <p:cNvSpPr/>
          <p:nvPr/>
        </p:nvSpPr>
        <p:spPr>
          <a:xfrm>
            <a:off x="5079959" y="747696"/>
            <a:ext cx="47879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6 </a:t>
            </a:r>
          </a:p>
          <a:p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9 – UI Modelling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10 – Customization, CBA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7  </a:t>
            </a:r>
          </a:p>
          <a:p>
            <a:pPr lvl="0"/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11 – Process Modelling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8 </a:t>
            </a:r>
          </a:p>
          <a:p>
            <a:endParaRPr lang="en-US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pt-B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12  - Governance scope, Change Requests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13 –  Workflow process modelling </a:t>
            </a:r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  <a:p>
            <a:pPr lvl="0"/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14 –  Using Rule Based Workflows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Day 10</a:t>
            </a:r>
          </a:p>
          <a:p>
            <a:pPr lvl="0"/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15 – Exercises using Business activities for Data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Lesson 16 – Data Quality &amp; Search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1752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>
              <a:defRPr/>
            </a:pPr>
            <a:endParaRPr lang="en-US" sz="975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42937"/>
            <a:ext cx="9906000" cy="3963324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381000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1" y="1505456"/>
            <a:ext cx="4839462" cy="271176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6" y="542525"/>
            <a:ext cx="41658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MDG Architecture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F05750-5D14-4F4E-BCBC-66B1550A1426}"/>
              </a:ext>
            </a:extLst>
          </p:cNvPr>
          <p:cNvPicPr/>
          <p:nvPr/>
        </p:nvPicPr>
        <p:blipFill rotWithShape="1">
          <a:blip r:embed="rId3"/>
          <a:srcRect l="6428" t="45069" b="3979"/>
          <a:stretch/>
        </p:blipFill>
        <p:spPr bwMode="auto">
          <a:xfrm>
            <a:off x="393056" y="1153109"/>
            <a:ext cx="8979544" cy="5157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142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0DC2F645-08F7-4C1D-AF92-C4202A99D134}"/>
              </a:ext>
            </a:extLst>
          </p:cNvPr>
          <p:cNvSpPr/>
          <p:nvPr/>
        </p:nvSpPr>
        <p:spPr>
          <a:xfrm>
            <a:off x="269954" y="957453"/>
            <a:ext cx="9103613" cy="4943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63"/>
          </a:p>
        </p:txBody>
      </p:sp>
    </p:spTree>
    <p:extLst>
      <p:ext uri="{BB962C8B-B14F-4D97-AF65-F5344CB8AC3E}">
        <p14:creationId xmlns="" xmlns:p14="http://schemas.microsoft.com/office/powerpoint/2010/main" val="364979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146" y="786054"/>
            <a:ext cx="41658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E59F276-C607-4F1B-937D-45D39871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67" y="1411878"/>
            <a:ext cx="7334265" cy="4852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393056" y="85026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</a:t>
            </a:r>
            <a:endParaRPr lang="en-IN" sz="18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E14110-071D-48B6-A7FB-37A162305AEC}"/>
              </a:ext>
            </a:extLst>
          </p:cNvPr>
          <p:cNvSpPr txBox="1"/>
          <p:nvPr/>
        </p:nvSpPr>
        <p:spPr>
          <a:xfrm>
            <a:off x="1047145" y="6289962"/>
            <a:ext cx="369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Customizing Synchronization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2BE5383-17B1-4C29-BF28-E3D1F7028965}"/>
              </a:ext>
            </a:extLst>
          </p:cNvPr>
          <p:cNvSpPr txBox="1"/>
          <p:nvPr/>
        </p:nvSpPr>
        <p:spPr>
          <a:xfrm>
            <a:off x="5166408" y="6289962"/>
            <a:ext cx="420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Master Data Synchronization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5148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146" y="786054"/>
            <a:ext cx="41658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393056" y="721952"/>
            <a:ext cx="5000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 (Customizing synchronization Approach)</a:t>
            </a:r>
            <a:endParaRPr lang="en-IN" sz="18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A71DEA2-B7BD-4CB0-91B1-2C1890246E54}"/>
              </a:ext>
            </a:extLst>
          </p:cNvPr>
          <p:cNvSpPr txBox="1"/>
          <p:nvPr/>
        </p:nvSpPr>
        <p:spPr>
          <a:xfrm>
            <a:off x="838200" y="1439870"/>
            <a:ext cx="838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1. Business configuration sets (BC Sets)</a:t>
            </a:r>
          </a:p>
          <a:p>
            <a:r>
              <a:rPr lang="en-US" sz="2200" dirty="0"/>
              <a:t>2. Customizing Transports (TMS Framework)</a:t>
            </a:r>
          </a:p>
          <a:p>
            <a:endParaRPr lang="en-US" sz="2200" dirty="0"/>
          </a:p>
          <a:p>
            <a:r>
              <a:rPr lang="en-US" sz="2200" dirty="0"/>
              <a:t>3. SAP Solution manager (Automated Option)</a:t>
            </a:r>
          </a:p>
          <a:p>
            <a:r>
              <a:rPr lang="en-US" sz="2200" dirty="0"/>
              <a:t>	a. Customizing Distribution </a:t>
            </a:r>
          </a:p>
          <a:p>
            <a:r>
              <a:rPr lang="en-US" sz="2200" dirty="0"/>
              <a:t>	b. Customizing Scout  </a:t>
            </a:r>
          </a:p>
          <a:p>
            <a:r>
              <a:rPr lang="en-US" sz="2200" dirty="0"/>
              <a:t>	c. XLD (Focused Build standalone extension (using workbench requests and Change Request Management)</a:t>
            </a:r>
          </a:p>
          <a:p>
            <a:endParaRPr lang="en-US" sz="2200" dirty="0"/>
          </a:p>
          <a:p>
            <a:r>
              <a:rPr lang="en-US" sz="2200" dirty="0"/>
              <a:t>4. ALE Customizing Distribution (Also for REF master data sync.)</a:t>
            </a:r>
          </a:p>
          <a:p>
            <a:endParaRPr lang="en-US" sz="2200" dirty="0"/>
          </a:p>
          <a:p>
            <a:r>
              <a:rPr lang="en-US" sz="2200" dirty="0"/>
              <a:t>5. System / client copy with customizing data (Restricted)</a:t>
            </a:r>
          </a:p>
          <a:p>
            <a:endParaRPr lang="en-US" sz="2200" dirty="0"/>
          </a:p>
          <a:p>
            <a:r>
              <a:rPr lang="en-US" sz="2200" dirty="0"/>
              <a:t>6. Choice of Database in ERP (ECC) system </a:t>
            </a:r>
            <a:endParaRPr lang="en-IN" sz="2200" dirty="0"/>
          </a:p>
        </p:txBody>
      </p:sp>
    </p:spTree>
    <p:extLst>
      <p:ext uri="{BB962C8B-B14F-4D97-AF65-F5344CB8AC3E}">
        <p14:creationId xmlns="" xmlns:p14="http://schemas.microsoft.com/office/powerpoint/2010/main" val="34674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146" y="786054"/>
            <a:ext cx="41658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393056" y="721952"/>
            <a:ext cx="5000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 (Customizing synchronization Approach)</a:t>
            </a:r>
            <a:endParaRPr lang="en-IN" sz="18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A71DEA2-B7BD-4CB0-91B1-2C1890246E54}"/>
              </a:ext>
            </a:extLst>
          </p:cNvPr>
          <p:cNvSpPr txBox="1"/>
          <p:nvPr/>
        </p:nvSpPr>
        <p:spPr>
          <a:xfrm>
            <a:off x="838200" y="1567327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Initial Synchronization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Ongoing synchronization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Semi-automatic synchronization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Custom solution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ALE-Based Customizing Distribution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SAP Solution Manager Based Customizing Distribution </a:t>
            </a:r>
          </a:p>
          <a:p>
            <a:pPr marL="914208" lvl="1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52315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146" y="786054"/>
            <a:ext cx="59184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 algn="l"/>
            <a:r>
              <a:rPr lang="en-US" sz="1950" b="1" spc="-33">
                <a:solidFill>
                  <a:srgbClr val="000000"/>
                </a:solidFill>
                <a:latin typeface="Arial"/>
                <a:cs typeface="Arial"/>
              </a:rPr>
              <a:t>SAP solution manager based customizing process for ongoing synchronization</a:t>
            </a:r>
            <a:endParaRPr lang="en-IN" sz="195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11A1B51-061C-A5C7-3390-6608E80DB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21282" r="27692" b="44530"/>
          <a:stretch/>
        </p:blipFill>
        <p:spPr>
          <a:xfrm>
            <a:off x="538162" y="1552710"/>
            <a:ext cx="8829675" cy="40134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146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&amp; Deployment</a:t>
            </a:r>
            <a:endParaRPr lang="en-US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01822B2-D07D-4485-B906-A97353B1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7" y="1213412"/>
            <a:ext cx="8456526" cy="4961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synchronizing setup</a:t>
            </a:r>
            <a:endParaRPr lang="en-IN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65554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505</Words>
  <Application>Microsoft Office PowerPoint</Application>
  <PresentationFormat>A4 Paper (210x297 mm)</PresentationFormat>
  <Paragraphs>172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1_Office Theme</vt:lpstr>
      <vt:lpstr>1_Custom Design</vt:lpstr>
      <vt:lpstr>Custom Design</vt:lpstr>
      <vt:lpstr>Slide 1</vt:lpstr>
      <vt:lpstr>1. SAP MDG Training Objectives &amp; Agenda: Training schedule </vt:lpstr>
      <vt:lpstr>  MDG Architecture</vt:lpstr>
      <vt:lpstr>Slide 4</vt:lpstr>
      <vt:lpstr>  </vt:lpstr>
      <vt:lpstr>  </vt:lpstr>
      <vt:lpstr>  </vt:lpstr>
      <vt:lpstr>SAP solution manager based customizing process for ongoing synchronization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2023-04-17T14:00:26Z</dcterms:modified>
  <cp:category>Training</cp:category>
</cp:coreProperties>
</file>